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6" r:id="rId1"/>
  </p:sldMasterIdLst>
  <p:sldIdLst>
    <p:sldId id="257" r:id="rId2"/>
    <p:sldId id="270" r:id="rId3"/>
    <p:sldId id="268" r:id="rId4"/>
    <p:sldId id="264" r:id="rId5"/>
    <p:sldId id="265" r:id="rId6"/>
    <p:sldId id="266" r:id="rId7"/>
    <p:sldId id="271" r:id="rId8"/>
    <p:sldId id="276" r:id="rId9"/>
    <p:sldId id="277" r:id="rId10"/>
    <p:sldId id="274" r:id="rId11"/>
    <p:sldId id="272" r:id="rId12"/>
    <p:sldId id="278" r:id="rId13"/>
    <p:sldId id="279" r:id="rId14"/>
    <p:sldId id="280" r:id="rId15"/>
    <p:sldId id="260" r:id="rId16"/>
    <p:sldId id="275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3242A3-2D56-D74F-923E-B992A70CFA5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93BE3E0-C00F-1648-9FCB-17B47A55A9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7" y="233389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0" y="36356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1003"/>
          <a:stretch/>
        </p:blipFill>
        <p:spPr bwMode="auto">
          <a:xfrm>
            <a:off x="325270" y="5465763"/>
            <a:ext cx="2720737" cy="10133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7659" y="1596457"/>
            <a:ext cx="6543508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Century"/>
              </a:rPr>
              <a:t>Degradation Of Polymeric Materials For Multi-use And Re-use</a:t>
            </a:r>
          </a:p>
          <a:p>
            <a:pPr algn="ctr"/>
            <a:endParaRPr lang="en-US" dirty="0" smtClean="0">
              <a:cs typeface="Century"/>
            </a:endParaRPr>
          </a:p>
          <a:p>
            <a:pPr algn="ctr"/>
            <a:r>
              <a:rPr lang="en-US" sz="2000" dirty="0" smtClean="0">
                <a:cs typeface="Century"/>
              </a:rPr>
              <a:t>Meghna Jayaraman</a:t>
            </a:r>
          </a:p>
          <a:p>
            <a:pPr algn="ctr"/>
            <a:endParaRPr lang="en-US" dirty="0" smtClean="0">
              <a:cs typeface="Century"/>
            </a:endParaRPr>
          </a:p>
          <a:p>
            <a:pPr algn="ctr"/>
            <a:r>
              <a:rPr lang="en-US" dirty="0" smtClean="0">
                <a:cs typeface="Century"/>
              </a:rPr>
              <a:t>Jen </a:t>
            </a:r>
            <a:r>
              <a:rPr lang="en-US" dirty="0" err="1" smtClean="0">
                <a:cs typeface="Century"/>
              </a:rPr>
              <a:t>Koevary</a:t>
            </a:r>
            <a:r>
              <a:rPr lang="en-US" dirty="0" smtClean="0">
                <a:cs typeface="Century"/>
              </a:rPr>
              <a:t> PhD (Sarver Heart Center, Department of Biomedical Engineering, University of Arizona)</a:t>
            </a:r>
            <a:endParaRPr lang="en-US" dirty="0" smtClean="0">
              <a:effectLst/>
              <a:cs typeface="Century"/>
            </a:endParaRPr>
          </a:p>
          <a:p>
            <a:pPr algn="ctr"/>
            <a:endParaRPr lang="en-US" dirty="0" smtClean="0">
              <a:effectLst/>
              <a:cs typeface="Century"/>
            </a:endParaRPr>
          </a:p>
          <a:p>
            <a:pPr algn="ctr"/>
            <a:r>
              <a:rPr lang="en-US" dirty="0" smtClean="0">
                <a:cs typeface="Century"/>
              </a:rPr>
              <a:t>Arizona Space Grant Symposium</a:t>
            </a:r>
          </a:p>
          <a:p>
            <a:pPr algn="ctr"/>
            <a:endParaRPr lang="en-US" dirty="0" smtClean="0">
              <a:cs typeface="Century"/>
            </a:endParaRPr>
          </a:p>
          <a:p>
            <a:pPr algn="ctr"/>
            <a:r>
              <a:rPr lang="en-US" dirty="0" smtClean="0">
                <a:cs typeface="Century"/>
              </a:rPr>
              <a:t>April 14</a:t>
            </a:r>
            <a:r>
              <a:rPr lang="en-US" baseline="30000" dirty="0" smtClean="0">
                <a:cs typeface="Century"/>
              </a:rPr>
              <a:t>th</a:t>
            </a:r>
            <a:r>
              <a:rPr lang="en-US" dirty="0" smtClean="0">
                <a:cs typeface="Century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6372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0927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78" y="2101945"/>
            <a:ext cx="5269359" cy="3952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Tensile Testing</a:t>
            </a:r>
            <a:endParaRPr lang="en-US" dirty="0">
              <a:cs typeface="Century"/>
            </a:endParaRPr>
          </a:p>
        </p:txBody>
      </p:sp>
      <p:pic>
        <p:nvPicPr>
          <p:cNvPr id="5" name="Picture 4" descr="Screen Shot 2018-03-28 at 5.2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" y="4077955"/>
            <a:ext cx="3275883" cy="2479248"/>
          </a:xfrm>
          <a:prstGeom prst="rect">
            <a:avLst/>
          </a:prstGeom>
        </p:spPr>
      </p:pic>
      <p:pic>
        <p:nvPicPr>
          <p:cNvPr id="9" name="Picture 8" descr="IMG_029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" y="1640704"/>
            <a:ext cx="3241996" cy="22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6029"/>
            <a:ext cx="8042276" cy="1336956"/>
          </a:xfrm>
        </p:spPr>
        <p:txBody>
          <a:bodyPr/>
          <a:lstStyle/>
          <a:p>
            <a:r>
              <a:rPr lang="en-US" dirty="0" smtClean="0">
                <a:cs typeface="Century"/>
              </a:rPr>
              <a:t>Polycarbonate Co-polymer Stiffness Constant Data</a:t>
            </a:r>
            <a:endParaRPr lang="en-US" dirty="0">
              <a:cs typeface="Century"/>
            </a:endParaRPr>
          </a:p>
        </p:txBody>
      </p:sp>
      <p:pic>
        <p:nvPicPr>
          <p:cNvPr id="5" name="Picture 4" descr="Tigr K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1" y="1949893"/>
            <a:ext cx="4509399" cy="3420901"/>
          </a:xfrm>
          <a:prstGeom prst="rect">
            <a:avLst/>
          </a:prstGeom>
        </p:spPr>
      </p:pic>
      <p:pic>
        <p:nvPicPr>
          <p:cNvPr id="6" name="Picture 5" descr="Tigr K Graph 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55" y="1949893"/>
            <a:ext cx="4582765" cy="34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r MT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5" y="1891864"/>
            <a:ext cx="4660135" cy="3495101"/>
          </a:xfrm>
          <a:prstGeom prst="rect">
            <a:avLst/>
          </a:prstGeom>
        </p:spPr>
      </p:pic>
      <p:pic>
        <p:nvPicPr>
          <p:cNvPr id="3" name="Picture 2" descr="Tigr MT Graph 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8" y="1891863"/>
            <a:ext cx="4421513" cy="34951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276029"/>
            <a:ext cx="8042276" cy="1336956"/>
          </a:xfrm>
        </p:spPr>
        <p:txBody>
          <a:bodyPr/>
          <a:lstStyle/>
          <a:p>
            <a:r>
              <a:rPr lang="en-US" sz="3600" dirty="0" smtClean="0">
                <a:cs typeface="Century"/>
              </a:rPr>
              <a:t>Polycarbonate Co-polymer Maximum Tensile Strength Data</a:t>
            </a:r>
            <a:endParaRPr lang="en-US" sz="3600" dirty="0"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4226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cryl K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" y="1923951"/>
            <a:ext cx="4617352" cy="3463014"/>
          </a:xfrm>
          <a:prstGeom prst="rect">
            <a:avLst/>
          </a:prstGeom>
        </p:spPr>
      </p:pic>
      <p:pic>
        <p:nvPicPr>
          <p:cNvPr id="6" name="Picture 5" descr="Vicryl K Graph 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48" y="1972237"/>
            <a:ext cx="4447431" cy="34147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276029"/>
            <a:ext cx="8042276" cy="1336956"/>
          </a:xfrm>
        </p:spPr>
        <p:txBody>
          <a:bodyPr/>
          <a:lstStyle/>
          <a:p>
            <a:r>
              <a:rPr lang="en-US" dirty="0" smtClean="0">
                <a:cs typeface="Century"/>
              </a:rPr>
              <a:t>Polyglactin910 Co-polymer Stiffness Constant Data</a:t>
            </a:r>
            <a:endParaRPr lang="en-US" dirty="0"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2791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cry MT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6" y="1891864"/>
            <a:ext cx="4431882" cy="3495101"/>
          </a:xfrm>
          <a:prstGeom prst="rect">
            <a:avLst/>
          </a:prstGeom>
        </p:spPr>
      </p:pic>
      <p:pic>
        <p:nvPicPr>
          <p:cNvPr id="6" name="Picture 5" descr="Vicry MT Graph Zo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73" y="1891864"/>
            <a:ext cx="4613307" cy="34951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9275" y="276029"/>
            <a:ext cx="8042276" cy="1336956"/>
          </a:xfrm>
        </p:spPr>
        <p:txBody>
          <a:bodyPr/>
          <a:lstStyle/>
          <a:p>
            <a:r>
              <a:rPr lang="en-US" sz="3600" dirty="0" smtClean="0">
                <a:cs typeface="Century"/>
              </a:rPr>
              <a:t>Polyglactin910 Co-polymer Maximum Tensile Strength Data</a:t>
            </a:r>
            <a:endParaRPr lang="en-US" sz="3600" dirty="0"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8208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Conclusions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cs typeface="Century"/>
              </a:rPr>
              <a:t>UV degradation is most effective</a:t>
            </a:r>
          </a:p>
          <a:p>
            <a:r>
              <a:rPr lang="en-US" dirty="0" err="1" smtClean="0">
                <a:cs typeface="Century"/>
              </a:rPr>
              <a:t>EtO</a:t>
            </a:r>
            <a:r>
              <a:rPr lang="en-US" dirty="0" smtClean="0">
                <a:cs typeface="Century"/>
              </a:rPr>
              <a:t> degradation is least effective</a:t>
            </a:r>
            <a:endParaRPr lang="en-US" dirty="0" smtClean="0">
              <a:cs typeface="Century"/>
            </a:endParaRPr>
          </a:p>
          <a:p>
            <a:pPr marL="0" indent="0">
              <a:buNone/>
            </a:pPr>
            <a:r>
              <a:rPr lang="en-US" dirty="0" smtClean="0">
                <a:cs typeface="Century"/>
              </a:rPr>
              <a:t>Future Works</a:t>
            </a:r>
            <a:r>
              <a:rPr lang="en-US" dirty="0" smtClean="0">
                <a:cs typeface="Century"/>
              </a:rPr>
              <a:t>:</a:t>
            </a:r>
          </a:p>
          <a:p>
            <a:r>
              <a:rPr lang="en-US" dirty="0">
                <a:cs typeface="Century"/>
              </a:rPr>
              <a:t>Analyze the effects of combined degradation </a:t>
            </a:r>
            <a:r>
              <a:rPr lang="en-US" dirty="0" smtClean="0">
                <a:cs typeface="Century"/>
              </a:rPr>
              <a:t>methods </a:t>
            </a:r>
          </a:p>
          <a:p>
            <a:pPr lvl="1"/>
            <a:r>
              <a:rPr lang="en-US" dirty="0" smtClean="0">
                <a:cs typeface="Century"/>
              </a:rPr>
              <a:t>Ex: UV and Hydrolytic Degradation of implanted biomaterials in space</a:t>
            </a:r>
            <a:endParaRPr lang="en-US" dirty="0">
              <a:cs typeface="Century"/>
            </a:endParaRPr>
          </a:p>
          <a:p>
            <a:r>
              <a:rPr lang="en-US" dirty="0" smtClean="0">
                <a:cs typeface="Century"/>
              </a:rPr>
              <a:t>Establish </a:t>
            </a:r>
            <a:r>
              <a:rPr lang="en-US" dirty="0">
                <a:cs typeface="Century"/>
              </a:rPr>
              <a:t>a model of polymer degradation to extrapolate potential material properties given a material and </a:t>
            </a:r>
            <a:r>
              <a:rPr lang="en-US" dirty="0" smtClean="0">
                <a:cs typeface="Century"/>
              </a:rPr>
              <a:t>environment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entury"/>
              </a:rPr>
              <a:t>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cs typeface="Century"/>
              </a:rPr>
              <a:t>What does this mean for polymers in space?</a:t>
            </a:r>
          </a:p>
          <a:p>
            <a:r>
              <a:rPr lang="en-US" sz="2900" dirty="0" err="1" smtClean="0">
                <a:cs typeface="Century"/>
              </a:rPr>
              <a:t>EtO</a:t>
            </a:r>
            <a:r>
              <a:rPr lang="en-US" sz="2900" dirty="0" smtClean="0">
                <a:cs typeface="Century"/>
              </a:rPr>
              <a:t> degradation and hydrolytic degradation are feasible in space but must be conducted in controlled environments such as metal encasings to limit simultaneous UV degradation </a:t>
            </a:r>
          </a:p>
          <a:p>
            <a:pPr lvl="1"/>
            <a:r>
              <a:rPr lang="en-US" sz="2600" dirty="0">
                <a:cs typeface="Century"/>
              </a:rPr>
              <a:t>A</a:t>
            </a:r>
            <a:r>
              <a:rPr lang="en-US" sz="2600" dirty="0" smtClean="0">
                <a:cs typeface="Century"/>
              </a:rPr>
              <a:t>luminum </a:t>
            </a:r>
            <a:r>
              <a:rPr lang="en-US" sz="2600" dirty="0">
                <a:cs typeface="Century"/>
              </a:rPr>
              <a:t>can absorb approximately half the radiation it is exposed </a:t>
            </a:r>
            <a:r>
              <a:rPr lang="en-US" sz="2600" dirty="0" smtClean="0">
                <a:cs typeface="Century"/>
              </a:rPr>
              <a:t>to</a:t>
            </a:r>
          </a:p>
          <a:p>
            <a:r>
              <a:rPr lang="en-US" sz="2900" dirty="0" smtClean="0">
                <a:cs typeface="Century"/>
              </a:rPr>
              <a:t>Light </a:t>
            </a:r>
            <a:r>
              <a:rPr lang="en-US" sz="2900" dirty="0">
                <a:cs typeface="Century"/>
              </a:rPr>
              <a:t>in the range of 200-300 nm is strongly absorbed in the stratosphere by ozone </a:t>
            </a:r>
          </a:p>
          <a:p>
            <a:r>
              <a:rPr lang="en-US" sz="2900" dirty="0">
                <a:cs typeface="Century"/>
              </a:rPr>
              <a:t>Transmission of radiation of wavelengths below 290 nm is negligible below 10 </a:t>
            </a:r>
            <a:r>
              <a:rPr lang="en-US" sz="2900" dirty="0" smtClean="0">
                <a:cs typeface="Century"/>
              </a:rPr>
              <a:t>km</a:t>
            </a:r>
          </a:p>
          <a:p>
            <a:r>
              <a:rPr lang="en-US" sz="2900" dirty="0" smtClean="0">
                <a:cs typeface="Century"/>
              </a:rPr>
              <a:t>Effects of photolytic degradation will play an important role in long term space travel</a:t>
            </a:r>
          </a:p>
          <a:p>
            <a:pPr lvl="1"/>
            <a:r>
              <a:rPr lang="en-US" sz="2600" dirty="0" smtClean="0">
                <a:cs typeface="Century"/>
              </a:rPr>
              <a:t>Negative: difficult to maintain material stability/integrity</a:t>
            </a:r>
          </a:p>
          <a:p>
            <a:pPr lvl="1"/>
            <a:r>
              <a:rPr lang="en-US" sz="2600" dirty="0" smtClean="0">
                <a:cs typeface="Century"/>
              </a:rPr>
              <a:t>Positive: for re-</a:t>
            </a:r>
            <a:r>
              <a:rPr lang="en-US" sz="2600" dirty="0" err="1" smtClean="0">
                <a:cs typeface="Century"/>
              </a:rPr>
              <a:t>purposable</a:t>
            </a:r>
            <a:r>
              <a:rPr lang="en-US" sz="2600" dirty="0" smtClean="0">
                <a:cs typeface="Century"/>
              </a:rPr>
              <a:t> materials this means that no extra effort    needs to be put into degradation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3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Acknowledgements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Century"/>
              </a:rPr>
              <a:t>Michele Tang (University of Arizona)</a:t>
            </a:r>
          </a:p>
          <a:p>
            <a:r>
              <a:rPr lang="en-US" sz="2000" dirty="0" smtClean="0">
                <a:cs typeface="Century"/>
              </a:rPr>
              <a:t>Sherry Daugherty </a:t>
            </a:r>
            <a:r>
              <a:rPr lang="en-US" sz="2000" dirty="0">
                <a:cs typeface="Century"/>
              </a:rPr>
              <a:t>(Sarver Heart Center, University of Arizona</a:t>
            </a:r>
            <a:r>
              <a:rPr lang="en-US" sz="2000" dirty="0" smtClean="0">
                <a:cs typeface="Century"/>
              </a:rPr>
              <a:t>)</a:t>
            </a:r>
          </a:p>
          <a:p>
            <a:r>
              <a:rPr lang="en-US" sz="2000" dirty="0" smtClean="0">
                <a:cs typeface="Century"/>
              </a:rPr>
              <a:t>Jordan Lancaster PhD (Sarver Heart Center, University of Arizona)</a:t>
            </a:r>
          </a:p>
          <a:p>
            <a:r>
              <a:rPr lang="en-US" sz="2000" dirty="0" smtClean="0">
                <a:cs typeface="Century"/>
              </a:rPr>
              <a:t>Steven Goldman MD</a:t>
            </a:r>
            <a:r>
              <a:rPr lang="en-US" sz="2000" dirty="0" smtClean="0">
                <a:effectLst/>
                <a:cs typeface="Century"/>
              </a:rPr>
              <a:t> </a:t>
            </a:r>
            <a:r>
              <a:rPr lang="en-US" sz="2000" dirty="0" smtClean="0">
                <a:cs typeface="Century"/>
              </a:rPr>
              <a:t>(Sarver Heart Center, University of Arizona)</a:t>
            </a:r>
            <a:endParaRPr lang="en-US" sz="2000" dirty="0" smtClean="0">
              <a:effectLst/>
              <a:cs typeface="Century"/>
            </a:endParaRPr>
          </a:p>
          <a:p>
            <a:endParaRPr lang="en-US" dirty="0"/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1003"/>
          <a:stretch/>
        </p:blipFill>
        <p:spPr bwMode="auto">
          <a:xfrm>
            <a:off x="325270" y="5465763"/>
            <a:ext cx="2720737" cy="10133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7" y="233389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0" y="36356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1003"/>
          <a:stretch/>
        </p:blipFill>
        <p:spPr bwMode="auto">
          <a:xfrm>
            <a:off x="325270" y="5465763"/>
            <a:ext cx="2720737" cy="10133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7659" y="2575992"/>
            <a:ext cx="654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  <a:cs typeface="Century"/>
              </a:rPr>
              <a:t>Thank You</a:t>
            </a:r>
            <a:endParaRPr lang="en-US" sz="5400" dirty="0">
              <a:latin typeface="+mj-lt"/>
              <a:cs typeface="Century"/>
            </a:endParaRPr>
          </a:p>
          <a:p>
            <a:pPr algn="ctr"/>
            <a:endParaRPr lang="en-US" dirty="0" smtClean="0">
              <a:latin typeface="+mj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7086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entury"/>
              </a:rPr>
              <a:t>The </a:t>
            </a:r>
            <a:r>
              <a:rPr lang="en-US" dirty="0" smtClean="0">
                <a:cs typeface="Century"/>
              </a:rPr>
              <a:t>Problem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Century"/>
              </a:rPr>
              <a:t>Why do we care?</a:t>
            </a:r>
          </a:p>
          <a:p>
            <a:r>
              <a:rPr lang="en-US" sz="2400" dirty="0" smtClean="0">
                <a:cs typeface="Century"/>
              </a:rPr>
              <a:t>As we look into long term space travel we can’t sustain the current magnitude of waste output</a:t>
            </a:r>
          </a:p>
          <a:p>
            <a:r>
              <a:rPr lang="en-US" dirty="0">
                <a:cs typeface="Century"/>
              </a:rPr>
              <a:t>Routinely discarded waste may in fact be a reusable </a:t>
            </a:r>
            <a:r>
              <a:rPr lang="en-US" dirty="0" smtClean="0">
                <a:cs typeface="Century"/>
              </a:rPr>
              <a:t>source</a:t>
            </a:r>
            <a:endParaRPr lang="en-US" sz="2400" dirty="0" smtClean="0">
              <a:cs typeface="Century"/>
            </a:endParaRPr>
          </a:p>
          <a:p>
            <a:r>
              <a:rPr lang="en-US" sz="2400" dirty="0" smtClean="0">
                <a:cs typeface="Century"/>
              </a:rPr>
              <a:t>Potential Solutions: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Century"/>
              </a:rPr>
              <a:t>Mandated limits on consumption and consumed materials</a:t>
            </a:r>
          </a:p>
          <a:p>
            <a:pPr lvl="2"/>
            <a:r>
              <a:rPr lang="en-US" sz="1600" dirty="0" smtClean="0">
                <a:cs typeface="Century"/>
              </a:rPr>
              <a:t>Limited standards of living </a:t>
            </a:r>
          </a:p>
          <a:p>
            <a:pPr lvl="2"/>
            <a:r>
              <a:rPr lang="en-US" sz="1600" dirty="0" smtClean="0">
                <a:cs typeface="Century"/>
              </a:rPr>
              <a:t>Reduced product efficiency</a:t>
            </a:r>
            <a:endParaRPr lang="en-US" sz="2000" dirty="0" smtClean="0">
              <a:cs typeface="Century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cs typeface="Century"/>
              </a:rPr>
              <a:t>Get creative</a:t>
            </a:r>
          </a:p>
          <a:p>
            <a:pPr lvl="2"/>
            <a:r>
              <a:rPr lang="en-US" sz="1600" dirty="0">
                <a:cs typeface="Century"/>
              </a:rPr>
              <a:t>M</a:t>
            </a:r>
            <a:r>
              <a:rPr lang="en-US" sz="1600" dirty="0" smtClean="0">
                <a:cs typeface="Century"/>
              </a:rPr>
              <a:t>aximize the efficiency of waste management through the recycling       and repurposing of materials</a:t>
            </a:r>
          </a:p>
          <a:p>
            <a:pPr lvl="2"/>
            <a:r>
              <a:rPr lang="en-US" sz="1600" dirty="0" smtClean="0">
                <a:cs typeface="Century"/>
              </a:rPr>
              <a:t>Encourages innovation and competition</a:t>
            </a:r>
          </a:p>
          <a:p>
            <a:pPr marL="914400" lvl="2" indent="0">
              <a:buNone/>
            </a:pPr>
            <a:endParaRPr lang="en-US" sz="1600" dirty="0" smtClean="0">
              <a:cs typeface="Century"/>
            </a:endParaRPr>
          </a:p>
          <a:p>
            <a:endParaRPr lang="en-US" dirty="0">
              <a:cs typeface="Century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25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27612"/>
            <a:ext cx="8042276" cy="1016919"/>
          </a:xfrm>
        </p:spPr>
        <p:txBody>
          <a:bodyPr/>
          <a:lstStyle/>
          <a:p>
            <a:r>
              <a:rPr lang="en-US" sz="3600" dirty="0" smtClean="0">
                <a:cs typeface="Century"/>
              </a:rPr>
              <a:t>Biomaterials in Tissue Engineering</a:t>
            </a:r>
            <a:endParaRPr lang="en-US" sz="3600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Century"/>
              </a:rPr>
              <a:t>Biomaterials in tissue engineering have a variety of applications from bone to muscle to skin</a:t>
            </a:r>
          </a:p>
          <a:p>
            <a:pPr lvl="1"/>
            <a:r>
              <a:rPr lang="en-US" sz="1800" dirty="0" smtClean="0">
                <a:cs typeface="Century"/>
              </a:rPr>
              <a:t>Biodegradable meshes for hernia and cardiac repair</a:t>
            </a:r>
          </a:p>
          <a:p>
            <a:pPr lvl="1"/>
            <a:r>
              <a:rPr lang="en-US" sz="1800" dirty="0">
                <a:cs typeface="Century"/>
              </a:rPr>
              <a:t>Biodegradable </a:t>
            </a:r>
            <a:r>
              <a:rPr lang="en-US" sz="1800" dirty="0" smtClean="0">
                <a:cs typeface="Century"/>
              </a:rPr>
              <a:t>scaffolds </a:t>
            </a:r>
            <a:r>
              <a:rPr lang="en-US" sz="1800" dirty="0">
                <a:cs typeface="Century"/>
              </a:rPr>
              <a:t>for </a:t>
            </a:r>
            <a:r>
              <a:rPr lang="en-US" sz="1800" dirty="0" smtClean="0">
                <a:cs typeface="Century"/>
              </a:rPr>
              <a:t>bone growth and </a:t>
            </a:r>
            <a:r>
              <a:rPr lang="en-US" sz="1800" dirty="0">
                <a:cs typeface="Century"/>
              </a:rPr>
              <a:t>repair</a:t>
            </a:r>
          </a:p>
          <a:p>
            <a:pPr lvl="1"/>
            <a:r>
              <a:rPr lang="en-US" sz="1800" dirty="0" smtClean="0">
                <a:cs typeface="Century"/>
              </a:rPr>
              <a:t>Biodegradable synthetic skin analogues for burn injuries</a:t>
            </a:r>
          </a:p>
          <a:p>
            <a:r>
              <a:rPr lang="en-US" sz="2000" dirty="0" smtClean="0">
                <a:cs typeface="Century"/>
              </a:rPr>
              <a:t>It is crucial to characterize the appropriate mechanical parameters of these meshes, to support regeneration without impeding native tissue function </a:t>
            </a:r>
          </a:p>
          <a:p>
            <a:r>
              <a:rPr lang="en-US" sz="2000" dirty="0" smtClean="0">
                <a:cs typeface="Century"/>
              </a:rPr>
              <a:t>In cardiac applications, for example, a prolonged degradation period and high mechanical strength could restrict </a:t>
            </a:r>
            <a:r>
              <a:rPr lang="en-US" sz="2000" dirty="0">
                <a:cs typeface="Century"/>
              </a:rPr>
              <a:t> </a:t>
            </a:r>
            <a:r>
              <a:rPr lang="en-US" sz="2000" dirty="0" smtClean="0">
                <a:cs typeface="Century"/>
              </a:rPr>
              <a:t> ventricular filling</a:t>
            </a:r>
            <a:endParaRPr lang="en-US" sz="2000" dirty="0">
              <a:cs typeface="Century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81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Objectives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entury"/>
              </a:rPr>
              <a:t>Develop and characterize a variety of methods to repurpose and customize the mechanical properties of pre-manufactured polymer meshes for multi-purpose </a:t>
            </a:r>
            <a:r>
              <a:rPr lang="en-US" dirty="0" smtClean="0">
                <a:cs typeface="Century"/>
              </a:rPr>
              <a:t>use on Earth and in space</a:t>
            </a:r>
          </a:p>
          <a:p>
            <a:r>
              <a:rPr lang="en-US" sz="2400" dirty="0" smtClean="0">
                <a:cs typeface="Century"/>
              </a:rPr>
              <a:t>Our work is designed to elucidate these material characteristics of meshes to aid in handling, engraftment, and biodegradation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Methods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72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cs typeface="Century"/>
              </a:rPr>
              <a:t>Two polymeric meshes were explored: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300" dirty="0" smtClean="0">
                <a:cs typeface="Century"/>
              </a:rPr>
              <a:t>Polycarbonate and </a:t>
            </a:r>
            <a:r>
              <a:rPr lang="en-US" sz="2300" dirty="0" err="1" smtClean="0">
                <a:cs typeface="Century"/>
              </a:rPr>
              <a:t>polylactide</a:t>
            </a:r>
            <a:r>
              <a:rPr lang="en-US" sz="2300" dirty="0" smtClean="0">
                <a:cs typeface="Century"/>
              </a:rPr>
              <a:t> </a:t>
            </a:r>
            <a:r>
              <a:rPr lang="en-US" sz="2300" dirty="0">
                <a:cs typeface="Century"/>
              </a:rPr>
              <a:t>co-polymer </a:t>
            </a:r>
            <a:endParaRPr lang="en-US" sz="2300" dirty="0" smtClean="0">
              <a:cs typeface="Century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300" dirty="0" err="1" smtClean="0">
                <a:cs typeface="Century"/>
              </a:rPr>
              <a:t>Polyglactin</a:t>
            </a:r>
            <a:r>
              <a:rPr lang="en-US" sz="2300" dirty="0" smtClean="0">
                <a:cs typeface="Century"/>
              </a:rPr>
              <a:t> 910</a:t>
            </a:r>
          </a:p>
          <a:p>
            <a:pPr marL="457200" lvl="1" indent="0">
              <a:buNone/>
            </a:pPr>
            <a:endParaRPr lang="en-US" sz="2300" dirty="0" smtClean="0">
              <a:cs typeface="Century"/>
            </a:endParaRPr>
          </a:p>
          <a:p>
            <a:r>
              <a:rPr lang="en-US" sz="2800" dirty="0" smtClean="0">
                <a:cs typeface="Century"/>
              </a:rPr>
              <a:t>Three methods of degradation: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300" dirty="0" smtClean="0">
                <a:cs typeface="Century"/>
              </a:rPr>
              <a:t>Hydrolytic degradation (pH 7.4, 37°C)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300" dirty="0" smtClean="0">
                <a:cs typeface="Century"/>
              </a:rPr>
              <a:t>Ethylene oxide chemical degradation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300" dirty="0" smtClean="0">
                <a:cs typeface="Century"/>
              </a:rPr>
              <a:t>Ultraviolet photolytic degradation (254nm, 15mW)</a:t>
            </a:r>
          </a:p>
          <a:p>
            <a:pPr marL="457200" lvl="1" indent="0">
              <a:buNone/>
            </a:pPr>
            <a:endParaRPr lang="en-US" sz="2800" dirty="0" smtClean="0">
              <a:cs typeface="Century"/>
            </a:endParaRPr>
          </a:p>
          <a:p>
            <a:r>
              <a:rPr lang="en-US" sz="2800" dirty="0" smtClean="0">
                <a:cs typeface="Century"/>
              </a:rPr>
              <a:t>Tensile testing </a:t>
            </a:r>
            <a:endParaRPr lang="en-US" sz="2800" dirty="0">
              <a:cs typeface="Century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cs typeface="Century"/>
              </a:rPr>
              <a:t>To extract the stiffness and maximum tensile strength </a:t>
            </a:r>
          </a:p>
          <a:p>
            <a:pPr marL="349250" lvl="1" indent="0">
              <a:buNone/>
            </a:pPr>
            <a:r>
              <a:rPr lang="en-US" sz="2400" dirty="0" smtClean="0">
                <a:cs typeface="Century"/>
              </a:rPr>
              <a:t>     over the course of degradation</a:t>
            </a: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0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Hydrolytic Degradation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717037"/>
          </a:xfrm>
        </p:spPr>
        <p:txBody>
          <a:bodyPr/>
          <a:lstStyle/>
          <a:p>
            <a:r>
              <a:rPr lang="en-US" dirty="0" smtClean="0">
                <a:cs typeface="Century"/>
              </a:rPr>
              <a:t>Simulates in-vitro degradation</a:t>
            </a:r>
          </a:p>
          <a:p>
            <a:pPr lvl="1"/>
            <a:r>
              <a:rPr lang="en-US" dirty="0" smtClean="0">
                <a:cs typeface="Century"/>
              </a:rPr>
              <a:t>pH </a:t>
            </a:r>
            <a:r>
              <a:rPr lang="en-US" dirty="0">
                <a:cs typeface="Century"/>
              </a:rPr>
              <a:t>7.4, 37°</a:t>
            </a:r>
            <a:r>
              <a:rPr lang="en-US" dirty="0" smtClean="0">
                <a:cs typeface="Century"/>
              </a:rPr>
              <a:t>C</a:t>
            </a:r>
          </a:p>
          <a:p>
            <a:r>
              <a:rPr lang="en-US" dirty="0" smtClean="0">
                <a:cs typeface="Century"/>
              </a:rPr>
              <a:t>Seven day degradation intervals</a:t>
            </a:r>
          </a:p>
          <a:p>
            <a:endParaRPr lang="en-US" dirty="0">
              <a:cs typeface="Century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1675" y="3073277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Century"/>
              </a:rPr>
              <a:t>Photolytic Degradation</a:t>
            </a:r>
            <a:endParaRPr lang="en-US" dirty="0">
              <a:cs typeface="Century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1675" y="4565902"/>
            <a:ext cx="8042276" cy="165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300" smtClean="0">
                <a:cs typeface="Century"/>
              </a:rPr>
              <a:t>Ultraviolet light degradation </a:t>
            </a:r>
          </a:p>
          <a:p>
            <a:pPr lvl="1"/>
            <a:r>
              <a:rPr lang="en-US" smtClean="0">
                <a:cs typeface="Century"/>
              </a:rPr>
              <a:t>254 nm, 15 mW</a:t>
            </a:r>
            <a:endParaRPr lang="en-US" sz="1900" smtClean="0">
              <a:cs typeface="Century"/>
            </a:endParaRPr>
          </a:p>
          <a:p>
            <a:r>
              <a:rPr lang="en-US" smtClean="0"/>
              <a:t>12 hour exposure periods</a:t>
            </a:r>
            <a:endParaRPr lang="en-US" dirty="0"/>
          </a:p>
        </p:txBody>
      </p:sp>
      <p:pic>
        <p:nvPicPr>
          <p:cNvPr id="7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196263" y="7942694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5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Chemical Degradation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Ethylene oxide sterilization</a:t>
            </a:r>
          </a:p>
          <a:p>
            <a:pPr lvl="1"/>
            <a:r>
              <a:rPr lang="en-US" dirty="0" smtClean="0">
                <a:cs typeface="Century"/>
              </a:rPr>
              <a:t>12 hour exposures</a:t>
            </a:r>
          </a:p>
          <a:p>
            <a:r>
              <a:rPr lang="en-US" dirty="0" smtClean="0">
                <a:cs typeface="Century"/>
              </a:rPr>
              <a:t>Three stages:</a:t>
            </a:r>
          </a:p>
          <a:p>
            <a:pPr lvl="1"/>
            <a:r>
              <a:rPr lang="en-US" dirty="0" smtClean="0">
                <a:cs typeface="Century"/>
              </a:rPr>
              <a:t>Pre-conditioning</a:t>
            </a:r>
          </a:p>
          <a:p>
            <a:pPr lvl="2"/>
            <a:r>
              <a:rPr lang="en-US" dirty="0" smtClean="0">
                <a:cs typeface="Century"/>
              </a:rPr>
              <a:t>Temperature and humidity controlled to stimulate microorganism growth</a:t>
            </a:r>
          </a:p>
          <a:p>
            <a:pPr lvl="1"/>
            <a:r>
              <a:rPr lang="en-US" dirty="0" smtClean="0">
                <a:cs typeface="Century"/>
              </a:rPr>
              <a:t>Sterilizer</a:t>
            </a:r>
          </a:p>
          <a:p>
            <a:pPr lvl="2"/>
            <a:r>
              <a:rPr lang="en-US" dirty="0" err="1" smtClean="0">
                <a:cs typeface="Century"/>
              </a:rPr>
              <a:t>EtO</a:t>
            </a:r>
            <a:r>
              <a:rPr lang="en-US" dirty="0" smtClean="0">
                <a:cs typeface="Century"/>
              </a:rPr>
              <a:t> gas injection</a:t>
            </a:r>
          </a:p>
          <a:p>
            <a:pPr lvl="1"/>
            <a:r>
              <a:rPr lang="en-US" dirty="0" smtClean="0">
                <a:cs typeface="Century"/>
              </a:rPr>
              <a:t>De-gasser</a:t>
            </a:r>
          </a:p>
          <a:p>
            <a:pPr lvl="2"/>
            <a:r>
              <a:rPr lang="en-US" dirty="0" smtClean="0">
                <a:cs typeface="Century"/>
              </a:rPr>
              <a:t>Remove lingering </a:t>
            </a:r>
            <a:r>
              <a:rPr lang="en-US" dirty="0" err="1" smtClean="0">
                <a:cs typeface="Century"/>
              </a:rPr>
              <a:t>EtO</a:t>
            </a:r>
            <a:r>
              <a:rPr lang="en-US" dirty="0" smtClean="0">
                <a:cs typeface="Century"/>
              </a:rPr>
              <a:t> particles</a:t>
            </a:r>
          </a:p>
          <a:p>
            <a:endParaRPr lang="en-US" dirty="0" smtClean="0">
              <a:cs typeface="Century"/>
            </a:endParaRPr>
          </a:p>
          <a:p>
            <a:endParaRPr lang="en-US" dirty="0">
              <a:cs typeface="Century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7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entury"/>
              </a:rPr>
              <a:t>Tensile Testing</a:t>
            </a:r>
            <a:endParaRPr lang="en-US" dirty="0">
              <a:cs typeface="Centu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cs typeface="Century"/>
              </a:rPr>
              <a:t>Young’s Modulus (Elastic Modulus)</a:t>
            </a:r>
          </a:p>
          <a:p>
            <a:pPr lvl="1"/>
            <a:r>
              <a:rPr lang="en-US" dirty="0" smtClean="0">
                <a:cs typeface="Century"/>
              </a:rPr>
              <a:t>Describes the tendency of an object to deform along an axis when opposing forces are applied along that axis</a:t>
            </a:r>
          </a:p>
          <a:p>
            <a:pPr lvl="1"/>
            <a:r>
              <a:rPr lang="en-US" dirty="0" smtClean="0">
                <a:cs typeface="Century"/>
              </a:rPr>
              <a:t>Stress(F/A) / Strain(mm/mm)</a:t>
            </a:r>
          </a:p>
          <a:p>
            <a:pPr lvl="1"/>
            <a:r>
              <a:rPr lang="en-US" dirty="0" smtClean="0">
                <a:cs typeface="Century"/>
              </a:rPr>
              <a:t>The more elastic a material, the lower its elastic modulus</a:t>
            </a:r>
          </a:p>
          <a:p>
            <a:r>
              <a:rPr lang="en-US" dirty="0" smtClean="0">
                <a:cs typeface="Century"/>
              </a:rPr>
              <a:t>Stiffness</a:t>
            </a:r>
          </a:p>
          <a:p>
            <a:pPr lvl="1"/>
            <a:r>
              <a:rPr lang="en-US" dirty="0" smtClean="0">
                <a:cs typeface="Century"/>
              </a:rPr>
              <a:t>Describes the rigidity of an object, the extent to which it resists deformation to an applied force </a:t>
            </a:r>
          </a:p>
          <a:p>
            <a:pPr lvl="1"/>
            <a:r>
              <a:rPr lang="en-US" dirty="0" smtClean="0">
                <a:cs typeface="Century"/>
              </a:rPr>
              <a:t>Force(N) / Displacement(mm)</a:t>
            </a:r>
          </a:p>
          <a:p>
            <a:r>
              <a:rPr lang="en-US" dirty="0" smtClean="0">
                <a:cs typeface="Century"/>
              </a:rPr>
              <a:t>Maximum Tensile Strength</a:t>
            </a:r>
          </a:p>
          <a:p>
            <a:pPr lvl="1"/>
            <a:r>
              <a:rPr lang="en-US" dirty="0" smtClean="0">
                <a:cs typeface="Century"/>
              </a:rPr>
              <a:t>The </a:t>
            </a:r>
            <a:r>
              <a:rPr lang="en-US" dirty="0">
                <a:cs typeface="Century"/>
              </a:rPr>
              <a:t>m</a:t>
            </a:r>
            <a:r>
              <a:rPr lang="en-US" dirty="0" smtClean="0">
                <a:cs typeface="Century"/>
              </a:rPr>
              <a:t>aximum force(N) a material can withstand while     being stretched before breaking</a:t>
            </a:r>
          </a:p>
          <a:p>
            <a:endParaRPr lang="en-US" dirty="0">
              <a:cs typeface="Century"/>
            </a:endParaRPr>
          </a:p>
        </p:txBody>
      </p:sp>
      <p:pic>
        <p:nvPicPr>
          <p:cNvPr id="4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043863" y="5313900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4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Testing</a:t>
            </a:r>
            <a:endParaRPr lang="en-US" dirty="0"/>
          </a:p>
        </p:txBody>
      </p:sp>
      <p:pic>
        <p:nvPicPr>
          <p:cNvPr id="4" name="Picture 3" descr="Examples-of-force-versus-displacement-and-stress-versus-strain-curves-The-results-fr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9" y="1809047"/>
            <a:ext cx="8755650" cy="380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29" y="5665039"/>
            <a:ext cx="8755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Kueckelhaus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Maximilian &amp; Philip, Justin &amp;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Kamel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Rami &amp; A Canseco, Jose &amp;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Hackl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Florian &amp;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Kiwanuka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Elizabeth &amp; J Kim,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Wilkie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Ryan &amp;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Caterson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Edward &amp; Junker, Johan &amp; Eriksson,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Elof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(2014). Sustained Release of Amnion-Derived Cellular Cytokine Solution Facilitates Achilles Tendon Healing in Rats.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Eplasty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14. e29. </a:t>
            </a:r>
          </a:p>
        </p:txBody>
      </p:sp>
    </p:spTree>
    <p:extLst>
      <p:ext uri="{BB962C8B-B14F-4D97-AF65-F5344CB8AC3E}">
        <p14:creationId xmlns:p14="http://schemas.microsoft.com/office/powerpoint/2010/main" val="256965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5889</TotalTime>
  <Words>778</Words>
  <Application>Microsoft Macintosh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PowerPoint Presentation</vt:lpstr>
      <vt:lpstr>The Problem</vt:lpstr>
      <vt:lpstr>Biomaterials in Tissue Engineering</vt:lpstr>
      <vt:lpstr>Objectives</vt:lpstr>
      <vt:lpstr>Methods</vt:lpstr>
      <vt:lpstr>Hydrolytic Degradation</vt:lpstr>
      <vt:lpstr>Chemical Degradation</vt:lpstr>
      <vt:lpstr>Tensile Testing</vt:lpstr>
      <vt:lpstr>Tensile Testing</vt:lpstr>
      <vt:lpstr>Tensile Testing</vt:lpstr>
      <vt:lpstr>Polycarbonate Co-polymer Stiffness Constant Data</vt:lpstr>
      <vt:lpstr>Polycarbonate Co-polymer Maximum Tensile Strength Data</vt:lpstr>
      <vt:lpstr>Polyglactin910 Co-polymer Stiffness Constant Data</vt:lpstr>
      <vt:lpstr>Polyglactin910 Co-polymer Maximum Tensile Strength Data</vt:lpstr>
      <vt:lpstr>Conclusions</vt:lpstr>
      <vt:lpstr>The Big Picture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Meghna Jayaraman</dc:creator>
  <cp:lastModifiedBy>Meghna Jayaraman</cp:lastModifiedBy>
  <cp:revision>65</cp:revision>
  <dcterms:created xsi:type="dcterms:W3CDTF">2018-03-27T00:22:14Z</dcterms:created>
  <dcterms:modified xsi:type="dcterms:W3CDTF">2018-03-31T02:35:26Z</dcterms:modified>
</cp:coreProperties>
</file>